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8" r:id="rId3"/>
    <p:sldId id="264" r:id="rId4"/>
    <p:sldId id="265" r:id="rId5"/>
  </p:sldIdLst>
  <p:sldSz cx="18288000" cy="10287000"/>
  <p:notesSz cx="10287000" cy="18288000"/>
  <p:embeddedFontLst>
    <p:embeddedFont>
      <p:font typeface="경기천년제목 Medium" panose="02020603020101020101" pitchFamily="18" charset="-127"/>
      <p:regular r:id="rId8"/>
    </p:embeddedFont>
    <p:embeddedFont>
      <p:font typeface="나눔스퀘어" panose="020B0600000101010101" pitchFamily="50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마루 부리OTF 굵은" panose="020B0600000101010101" pitchFamily="34" charset="-127"/>
      <p:bold r:id="rId16"/>
    </p:embeddedFont>
    <p:embeddedFont>
      <p:font typeface="경기천년제목 Light" panose="02020403020101020101" pitchFamily="18" charset="-127"/>
      <p:regular r:id="rId17"/>
    </p:embeddedFont>
    <p:embeddedFont>
      <p:font typeface="나눔스퀘어 Bold" panose="020B0600000101010101" pitchFamily="50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6" autoAdjust="0"/>
    <p:restoredTop sz="94660"/>
  </p:normalViewPr>
  <p:slideViewPr>
    <p:cSldViewPr>
      <p:cViewPr varScale="1">
        <p:scale>
          <a:sx n="104" d="100"/>
          <a:sy n="104" d="100"/>
        </p:scale>
        <p:origin x="348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0982D-F07E-4799-92AB-DE65F9894EA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253B2-CB96-4F25-939E-286DCD978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27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0A586-33AD-4A22-AB3A-05356BC5B499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33B1C-5338-4282-BC5C-B5BC5EDB3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11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33B1C-5338-4282-BC5C-B5BC5EDB3D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3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점점 더 </a:t>
            </a:r>
            <a:r>
              <a:rPr lang="ko-KR" altLang="en-US" dirty="0" err="1"/>
              <a:t>언택트</a:t>
            </a:r>
            <a:r>
              <a:rPr lang="ko-KR" altLang="en-US" dirty="0"/>
              <a:t> 소비 경험은 하나의 일상적 라이프 스타일로 정착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3B1C-5338-4282-BC5C-B5BC5EDB3D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55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원격 의료의 종류</a:t>
            </a:r>
            <a:r>
              <a:rPr lang="en-US" altLang="ko-KR" dirty="0"/>
              <a:t>. </a:t>
            </a:r>
            <a:r>
              <a:rPr lang="ko-KR" altLang="en-US" dirty="0"/>
              <a:t>단순 진료</a:t>
            </a:r>
            <a:r>
              <a:rPr lang="en-US" altLang="ko-KR" dirty="0"/>
              <a:t>, </a:t>
            </a:r>
            <a:r>
              <a:rPr lang="ko-KR" altLang="en-US" dirty="0"/>
              <a:t>건강관리 모니터링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ko-KR" altLang="en-US" dirty="0"/>
              <a:t>센서 활용하여 </a:t>
            </a:r>
            <a:r>
              <a:rPr lang="ko-KR" altLang="en-US" dirty="0" err="1"/>
              <a:t>심질환</a:t>
            </a:r>
            <a:r>
              <a:rPr lang="ko-KR" altLang="en-US" dirty="0"/>
              <a:t> 환자 모니터링</a:t>
            </a:r>
            <a:r>
              <a:rPr lang="en-US" altLang="ko-KR" dirty="0"/>
              <a:t>), </a:t>
            </a:r>
            <a:r>
              <a:rPr lang="ko-KR" altLang="en-US" dirty="0"/>
              <a:t>원격의료기기 등</a:t>
            </a:r>
            <a:endParaRPr lang="en-US" altLang="ko-KR" dirty="0"/>
          </a:p>
          <a:p>
            <a:r>
              <a:rPr lang="ko-KR" altLang="en-US" dirty="0" err="1"/>
              <a:t>단순진료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전화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영상통화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고혈압</a:t>
            </a:r>
            <a:r>
              <a:rPr lang="en-US" altLang="ko-KR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당뇨 등 만성질환관리 등은 현재 한시적으로 허용된 사례가 있음</a:t>
            </a:r>
            <a:r>
              <a:rPr lang="en-US" altLang="ko-KR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&gt;https://www.hani.co.kr/arti/society/health/947429.html </a:t>
            </a:r>
          </a:p>
          <a:p>
            <a:r>
              <a:rPr lang="ko-KR" altLang="en-US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의료수요자가 가지고 있는 </a:t>
            </a:r>
            <a:r>
              <a:rPr lang="ko-KR" altLang="en-US" sz="1200" dirty="0" err="1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웨어러블기기</a:t>
            </a:r>
            <a:r>
              <a:rPr lang="en-US" altLang="ko-KR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IOT </a:t>
            </a:r>
            <a:r>
              <a:rPr lang="ko-KR" altLang="en-US" sz="12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서비스와 의료공급자 사이를 연결하는 서비스 구축</a:t>
            </a:r>
            <a:endParaRPr lang="en-US" altLang="ko-KR" sz="1200" dirty="0" smtClean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3B1C-5338-4282-BC5C-B5BC5EDB3D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라이프 </a:t>
            </a:r>
            <a:r>
              <a:rPr lang="ko-KR" altLang="en-US" dirty="0" err="1"/>
              <a:t>월릿과</a:t>
            </a:r>
            <a:r>
              <a:rPr lang="ko-KR" altLang="en-US" dirty="0"/>
              <a:t> 같은 통합의료정보체계 구축 경험이 존재함 </a:t>
            </a:r>
            <a:r>
              <a:rPr lang="en-US" altLang="ko-KR" dirty="0"/>
              <a:t>+ </a:t>
            </a:r>
            <a:r>
              <a:rPr lang="ko-KR" altLang="en-US" dirty="0" err="1"/>
              <a:t>블록체인</a:t>
            </a:r>
            <a:r>
              <a:rPr lang="en-US" altLang="ko-KR" dirty="0"/>
              <a:t>, </a:t>
            </a:r>
            <a:r>
              <a:rPr lang="ko-KR" altLang="en-US" dirty="0" err="1"/>
              <a:t>클라우드와</a:t>
            </a:r>
            <a:r>
              <a:rPr lang="ko-KR" altLang="en-US" dirty="0"/>
              <a:t> 같은 기술을 원격 의료 모델에 적용가능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3B1C-5338-4282-BC5C-B5BC5EDB3D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4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1BF7-A6B3-4482-BC10-81789658C212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</p:spPr>
        <p:txBody>
          <a:bodyPr anchor="ctr"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6A13-2856-4A60-8E9B-8A3A2B2DB28A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CD607-24B6-4748-8014-81DB84D3A387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EF65-FF73-4405-A053-86A831B65D96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276E-8C71-4A57-A27F-124F80A6CD1A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A85-138A-4462-A0F0-EAAC761EF935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A3AD-237E-4805-A990-4490F35D1DB0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F369-C86E-4E27-91C9-72C76B3C15AF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8991-640A-4586-95E9-151323C27877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F3A2-ECA2-466F-AEF5-3B59FD16210E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C5BF-CD5D-429E-A661-EB997B386FDF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18DA5-95B1-465E-9CBA-39AC1D5E9189}" type="datetime1">
              <a:rPr lang="en-US" altLang="ko-KR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01800" y="0"/>
            <a:ext cx="3886200" cy="10287000"/>
            <a:chOff x="14199971" y="104763"/>
            <a:chExt cx="4000864" cy="10287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056903" y="3247831"/>
              <a:ext cx="10287000" cy="400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04701" y="4586919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64435" y="495300"/>
            <a:ext cx="232911" cy="265020"/>
            <a:chOff x="17264437" y="1040552"/>
            <a:chExt cx="232911" cy="265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215887" y="3467471"/>
            <a:ext cx="119991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NDS </a:t>
            </a:r>
            <a:r>
              <a:rPr lang="ko-KR" altLang="en-US" sz="130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임원 면접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9200" y="5676000"/>
            <a:ext cx="1410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NDS</a:t>
            </a:r>
            <a:r>
              <a:rPr lang="ko-KR" altLang="en-US" sz="5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신사업 진출 아이디어 </a:t>
            </a:r>
            <a:r>
              <a:rPr lang="en-US" altLang="ko-KR" sz="5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원격 의료 서비스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630400" y="8377416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직무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지원자 </a:t>
            </a:r>
            <a:r>
              <a:rPr lang="ko-KR" altLang="en-US" sz="4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호 성</a:t>
            </a:r>
            <a:endParaRPr lang="en-US" altLang="ko-KR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E7610-EB65-430E-A44A-47991417299C}"/>
              </a:ext>
            </a:extLst>
          </p:cNvPr>
          <p:cNvSpPr txBox="1"/>
          <p:nvPr/>
        </p:nvSpPr>
        <p:spPr>
          <a:xfrm>
            <a:off x="14782800" y="9620935"/>
            <a:ext cx="297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zdlghtjdz@naver.com</a:t>
            </a:r>
          </a:p>
        </p:txBody>
      </p:sp>
      <p:pic>
        <p:nvPicPr>
          <p:cNvPr id="2050" name="Picture 2" descr="NDS, 디지털서비스 전문계약제도 &amp;#39;IaaS 공급사&amp;#39; 선정 - CCTV뉴스 - 황민승 기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" y="8801100"/>
            <a:ext cx="2483224" cy="14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81336" y="4673938"/>
            <a:ext cx="8563264" cy="838200"/>
          </a:xfrm>
          <a:prstGeom prst="rect">
            <a:avLst/>
          </a:prstGeom>
          <a:solidFill>
            <a:schemeClr val="accent3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620" y="-3491"/>
            <a:ext cx="18286379" cy="2114519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51473" y="2858887"/>
            <a:ext cx="9106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 </a:t>
            </a:r>
            <a:r>
              <a:rPr lang="ko-KR" altLang="en-US" sz="3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팬데믹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비대면 수요가 폭발적으로 증가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1473" y="622881"/>
            <a:ext cx="14893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WHY : COVID-19</a:t>
            </a:r>
            <a:r>
              <a:rPr lang="ko-KR" altLang="en-US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영향을 통한 헬스케어 서비스 전망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8343" y="3773287"/>
            <a:ext cx="16069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상황을 통해 비대면 디지털 기술 기반 헬스케어 서비스가 소비자의 우호적인 반응을 이끌어 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4818102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의료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</a:t>
            </a:r>
            <a:r>
              <a:rPr lang="en-US" altLang="ko-KR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3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언택트</a:t>
            </a:r>
            <a:r>
              <a:rPr lang="en-US" altLang="ko-KR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의료</a:t>
            </a:r>
            <a:r>
              <a:rPr lang="en-US" altLang="ko-KR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3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수요 </a:t>
            </a:r>
            <a:r>
              <a:rPr lang="ko-KR" altLang="en-US" sz="3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2D2A11-58C8-4398-9B56-1A2B1F053DA3}"/>
              </a:ext>
            </a:extLst>
          </p:cNvPr>
          <p:cNvGrpSpPr/>
          <p:nvPr/>
        </p:nvGrpSpPr>
        <p:grpSpPr>
          <a:xfrm>
            <a:off x="533400" y="6210300"/>
            <a:ext cx="9525000" cy="3480369"/>
            <a:chOff x="838200" y="6692331"/>
            <a:chExt cx="9525000" cy="3480369"/>
          </a:xfrm>
        </p:grpSpPr>
        <p:pic>
          <p:nvPicPr>
            <p:cNvPr id="1026" name="Picture 2" descr="Photo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98"/>
            <a:stretch/>
          </p:blipFill>
          <p:spPr bwMode="auto">
            <a:xfrm>
              <a:off x="838200" y="6692331"/>
              <a:ext cx="9525000" cy="298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8126022" y="7277100"/>
              <a:ext cx="2237178" cy="2271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11A696-8BFF-42A3-858E-90930B900702}"/>
                </a:ext>
              </a:extLst>
            </p:cNvPr>
            <p:cNvSpPr txBox="1"/>
            <p:nvPr/>
          </p:nvSpPr>
          <p:spPr>
            <a:xfrm>
              <a:off x="2895600" y="9849535"/>
              <a:ext cx="5029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연구원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2/4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분기 서울시 소비자 체감경기와 비대면 경제</a:t>
              </a:r>
            </a:p>
          </p:txBody>
        </p:sp>
        <p:pic>
          <p:nvPicPr>
            <p:cNvPr id="15" name="Picture 2" descr="Photo Image">
              <a:extLst>
                <a:ext uri="{FF2B5EF4-FFF2-40B4-BE49-F238E27FC236}">
                  <a16:creationId xmlns:a16="http://schemas.microsoft.com/office/drawing/2014/main" id="{D849CF43-020D-4C1A-A271-29013EF60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00" t="22771" b="11499"/>
            <a:stretch/>
          </p:blipFill>
          <p:spPr bwMode="auto">
            <a:xfrm>
              <a:off x="8074233" y="7460147"/>
              <a:ext cx="1447800" cy="221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화살표 빨간화살표">
            <a:extLst>
              <a:ext uri="{FF2B5EF4-FFF2-40B4-BE49-F238E27FC236}">
                <a16:creationId xmlns:a16="http://schemas.microsoft.com/office/drawing/2014/main" id="{9713A522-913B-4538-80CE-B5FEC4558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4" b="90206" l="8880" r="89961">
                        <a14:foregroundMark x1="90347" y1="14948" x2="90347" y2="14948"/>
                        <a14:foregroundMark x1="90347" y1="14948" x2="90347" y2="14948"/>
                        <a14:foregroundMark x1="11197" y1="86082" x2="11197" y2="86082"/>
                        <a14:foregroundMark x1="11197" y1="86082" x2="8880" y2="90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24812">
            <a:off x="3776037" y="4331335"/>
            <a:ext cx="1540186" cy="1153653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DF589E-4ECC-42F6-B9C3-BE639E663D76}"/>
              </a:ext>
            </a:extLst>
          </p:cNvPr>
          <p:cNvSpPr txBox="1"/>
          <p:nvPr/>
        </p:nvSpPr>
        <p:spPr>
          <a:xfrm>
            <a:off x="12741554" y="9367503"/>
            <a:ext cx="2066718" cy="32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 성모병원 설문조사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A5B14-1554-4E4A-929E-826278DCF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77" y="7061377"/>
            <a:ext cx="7913672" cy="8693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489EF3-0046-46F8-B33E-7C37DB770FD4}"/>
              </a:ext>
            </a:extLst>
          </p:cNvPr>
          <p:cNvSpPr txBox="1"/>
          <p:nvPr/>
        </p:nvSpPr>
        <p:spPr>
          <a:xfrm>
            <a:off x="9758363" y="8027198"/>
            <a:ext cx="8235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환자들은 편의성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(79.9%),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상호 소통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(87.1%),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신뢰도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(87.1%),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재이용 의향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(85.1%)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 모두에서 긍정적인 답변을 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B41CB18-FB2E-4998-B6F5-7DCE1C0B88F4}"/>
              </a:ext>
            </a:extLst>
          </p:cNvPr>
          <p:cNvCxnSpPr>
            <a:cxnSpLocks/>
          </p:cNvCxnSpPr>
          <p:nvPr/>
        </p:nvCxnSpPr>
        <p:spPr>
          <a:xfrm flipV="1">
            <a:off x="810" y="6175429"/>
            <a:ext cx="18286380" cy="34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화살표 빨간화살표">
            <a:extLst>
              <a:ext uri="{FF2B5EF4-FFF2-40B4-BE49-F238E27FC236}">
                <a16:creationId xmlns:a16="http://schemas.microsoft.com/office/drawing/2014/main" id="{9713A522-913B-4538-80CE-B5FEC4558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90206" l="8880" r="89961">
                        <a14:foregroundMark x1="90347" y1="14948" x2="90347" y2="14948"/>
                        <a14:foregroundMark x1="90347" y1="14948" x2="90347" y2="14948"/>
                        <a14:foregroundMark x1="11197" y1="86082" x2="11197" y2="86082"/>
                        <a14:foregroundMark x1="11197" y1="86082" x2="8880" y2="90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281" y="5579233"/>
            <a:ext cx="3601143" cy="2275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01"/>
          <p:cNvGrpSpPr/>
          <p:nvPr/>
        </p:nvGrpSpPr>
        <p:grpSpPr>
          <a:xfrm>
            <a:off x="1620" y="-3491"/>
            <a:ext cx="18286379" cy="2114519"/>
            <a:chOff x="-800000" y="-247619"/>
            <a:chExt cx="19352381" cy="3390476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57200" y="622881"/>
            <a:ext cx="1089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</a:t>
            </a:r>
            <a:r>
              <a:rPr lang="en-US" altLang="ko-KR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원격의료의 정의 </a:t>
            </a:r>
            <a:r>
              <a:rPr lang="ko-KR" altLang="en-US" sz="5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활용 분야</a:t>
            </a:r>
            <a:endParaRPr lang="ko-KR" altLang="en-US" sz="5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71600" y="2374493"/>
            <a:ext cx="4800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5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“</a:t>
            </a:r>
            <a:r>
              <a:rPr lang="ko-KR" altLang="en-US" sz="65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원격 의료</a:t>
            </a:r>
            <a:r>
              <a:rPr lang="en-US" altLang="ko-KR" sz="65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”</a:t>
            </a:r>
            <a:r>
              <a:rPr lang="ko-KR" altLang="en-US" sz="65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endParaRPr lang="ko-KR" altLang="en-US" sz="6500" b="1" i="1" dirty="0">
              <a:solidFill>
                <a:schemeClr val="tx1">
                  <a:lumMod val="65000"/>
                  <a:lumOff val="3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70227" y="3486400"/>
            <a:ext cx="158509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원거리에 </a:t>
            </a:r>
            <a:r>
              <a:rPr lang="ko-KR" altLang="en-US" sz="3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의료수요자와 의료 공급자 사이에 </a:t>
            </a:r>
            <a:r>
              <a:rPr lang="ko-KR" altLang="en-US" sz="3000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정보통신기술을 이용</a:t>
            </a:r>
            <a:r>
              <a:rPr lang="ko-KR" altLang="en-US" sz="3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의료 관련 서비스를 제공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71600" y="4407307"/>
            <a:ext cx="1211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의료 서비스 모델에서의 원격 의료 모델의 전환 </a:t>
            </a:r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가능성이 ↑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1600" y="5037505"/>
            <a:ext cx="120580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의료의 방식은 비대면 진료</a:t>
            </a:r>
            <a:r>
              <a:rPr lang="en-US" altLang="ko-KR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건강관리 모니터링</a:t>
            </a:r>
            <a:r>
              <a:rPr lang="en-US" altLang="ko-KR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원격의료기기 등 다양</a:t>
            </a:r>
            <a:endParaRPr lang="en-US" altLang="ko-KR" sz="30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무료 화살표이미지 : ppt에 유용하게 쓰이는 이미지 모음 (PNG/PSD) : 네이버 블로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647105"/>
            <a:ext cx="838200" cy="7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62201" y="5775970"/>
            <a:ext cx="9677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병원의 기존 시스템 </a:t>
            </a:r>
            <a:r>
              <a:rPr lang="en-US" altLang="ko-KR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3000" dirty="0" smtClean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원격 의료의 시스템 통합 솔루션이 </a:t>
            </a:r>
            <a:r>
              <a:rPr lang="ko-KR" altLang="en-US" sz="3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必 </a:t>
            </a:r>
            <a:endParaRPr lang="en-US" altLang="ko-KR" sz="3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 descr="의협 “화상진료장비 지원사업, 원격의료 악용 소지 커” &amp;gt; 뉴스 | 한의신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46" y="7124075"/>
            <a:ext cx="359788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57414" y="6501199"/>
            <a:ext cx="5475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42" name="Picture 18" descr="클라우드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921907"/>
            <a:ext cx="3608911" cy="23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아트인사이트 – [Opinion] 4차 산업혁명을 이끄는 웨어러블 디바이스 [문화 전반]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726" y="6807698"/>
            <a:ext cx="4800600" cy="27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무료 화살표이미지 : ppt에 유용하게 쓰이는 이미지 모음 (PNG/PSD) : 네이버 블로그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977" y="7599821"/>
            <a:ext cx="764745" cy="7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무료 화살표이미지 : ppt에 유용하게 쓰이는 이미지 모음 (PNG/PSD) : 네이버 블로그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65255" y="8018038"/>
            <a:ext cx="764745" cy="7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무료 화살표이미지 : ppt에 유용하게 쓰이는 이미지 모음 (PNG/PSD) : 네이버 블로그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4" y="7601844"/>
            <a:ext cx="764745" cy="7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무료 화살표이미지 : ppt에 유용하게 쓰이는 이미지 모음 (PNG/PSD) : 네이버 블로그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51621" y="8019456"/>
            <a:ext cx="764745" cy="7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데이터 분석의 유형 6가지 - 목적에 따라 달라지는 분석 방법 - DODOMIR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39" y="4407501"/>
            <a:ext cx="2895287" cy="19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47916" y="9587137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비대면 진료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97735" y="9524375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465866" y="9524375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디바이스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수학 기호] ∴(therefore, 그러므로) vs. ∵(because, 왜냐하면) : 네이버 블로그">
            <a:extLst>
              <a:ext uri="{FF2B5EF4-FFF2-40B4-BE49-F238E27FC236}">
                <a16:creationId xmlns:a16="http://schemas.microsoft.com/office/drawing/2014/main" id="{B5F9216A-73BB-43AC-98F3-4434ADEC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14" y="7658100"/>
            <a:ext cx="543986" cy="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 Insights: DB생명 헬스케어 숨 | Apptopia">
            <a:extLst>
              <a:ext uri="{FF2B5EF4-FFF2-40B4-BE49-F238E27FC236}">
                <a16:creationId xmlns:a16="http://schemas.microsoft.com/office/drawing/2014/main" id="{FC4EC7AE-D9EC-4F3B-A442-2752961B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3166560"/>
            <a:ext cx="2129340" cy="212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71600" y="2759797"/>
            <a:ext cx="1386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NDS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삼육서울병원 등의 </a:t>
            </a:r>
            <a:r>
              <a:rPr lang="ko-KR" altLang="en-US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대형 의료기관 솔루션 제공 경험 有</a:t>
            </a:r>
          </a:p>
        </p:txBody>
      </p:sp>
      <p:grpSp>
        <p:nvGrpSpPr>
          <p:cNvPr id="11" name="그룹 1001"/>
          <p:cNvGrpSpPr/>
          <p:nvPr/>
        </p:nvGrpSpPr>
        <p:grpSpPr>
          <a:xfrm>
            <a:off x="1620" y="-3491"/>
            <a:ext cx="18286379" cy="2114519"/>
            <a:chOff x="-800000" y="-247619"/>
            <a:chExt cx="19352381" cy="3390476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09600" y="622881"/>
            <a:ext cx="1120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FUTURE: </a:t>
            </a:r>
            <a:r>
              <a:rPr lang="en-US" altLang="ko-KR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NDS</a:t>
            </a:r>
            <a:r>
              <a:rPr lang="ko-KR" altLang="en-US" sz="5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역량 및 신사업의 전망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0878" y="6819900"/>
            <a:ext cx="13484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의료 분야는 아직 법적으로 어떠한 규제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법적 근거가 마련되어 있지는 않음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7750704"/>
            <a:ext cx="937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의학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정치계에서 이에 대한 많은 이야기가 </a:t>
            </a: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중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FEF85-5D71-47D6-BB85-F23F4C2DE15E}"/>
              </a:ext>
            </a:extLst>
          </p:cNvPr>
          <p:cNvSpPr txBox="1"/>
          <p:nvPr/>
        </p:nvSpPr>
        <p:spPr>
          <a:xfrm>
            <a:off x="4203290" y="8475702"/>
            <a:ext cx="12560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의료 서비스</a:t>
            </a: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ko-KR" altLang="en-US" sz="3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</a:t>
            </a: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새로운 사업에서 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경쟁력</a:t>
            </a:r>
            <a:r>
              <a:rPr lang="ko-KR" altLang="en-US" sz="3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갖출 수 있을 것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D1D4ED-F72C-403C-A5E2-1EC39D7D8ED7}"/>
              </a:ext>
            </a:extLst>
          </p:cNvPr>
          <p:cNvGrpSpPr/>
          <p:nvPr/>
        </p:nvGrpSpPr>
        <p:grpSpPr>
          <a:xfrm>
            <a:off x="1524000" y="3587572"/>
            <a:ext cx="13308496" cy="1266812"/>
            <a:chOff x="2286000" y="3713298"/>
            <a:chExt cx="13308496" cy="1266812"/>
          </a:xfrm>
        </p:grpSpPr>
        <p:pic>
          <p:nvPicPr>
            <p:cNvPr id="1026" name="Picture 2" descr="삼육서울병원 일요일 정상진료 – 삼육서울병원은 따뜻한 미소, 따뜻한 손길, 따뜻한 친절이 있습니다">
              <a:extLst>
                <a:ext uri="{FF2B5EF4-FFF2-40B4-BE49-F238E27FC236}">
                  <a16:creationId xmlns:a16="http://schemas.microsoft.com/office/drawing/2014/main" id="{638D5153-D8B1-4458-A1F0-64A938015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739643"/>
              <a:ext cx="3233427" cy="12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연세대학교 원주연세의료원 채용">
              <a:extLst>
                <a:ext uri="{FF2B5EF4-FFF2-40B4-BE49-F238E27FC236}">
                  <a16:creationId xmlns:a16="http://schemas.microsoft.com/office/drawing/2014/main" id="{0A78AABD-7861-46BD-A3F0-832C6F8FC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400" y="3713298"/>
              <a:ext cx="3733800" cy="124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심볼&amp;amp;로고 | 병원소개 | 병원소개 | 포항성모병원">
              <a:extLst>
                <a:ext uri="{FF2B5EF4-FFF2-40B4-BE49-F238E27FC236}">
                  <a16:creationId xmlns:a16="http://schemas.microsoft.com/office/drawing/2014/main" id="{97E3F651-53D3-4F46-981E-4A95DBAD2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798"/>
            <a:stretch/>
          </p:blipFill>
          <p:spPr bwMode="auto">
            <a:xfrm>
              <a:off x="6019800" y="3887820"/>
              <a:ext cx="2649952" cy="88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5C0919-8C4A-4759-A28E-5E5A2CF37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93000"/>
                      </a14:imgEffect>
                    </a14:imgLayer>
                  </a14:imgProps>
                </a:ext>
              </a:extLst>
            </a:blip>
            <a:srcRect r="6143"/>
            <a:stretch/>
          </p:blipFill>
          <p:spPr>
            <a:xfrm>
              <a:off x="8991600" y="3821426"/>
              <a:ext cx="2328373" cy="115868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D87ACE4-4349-48AA-9C6B-3AF9C4D006C9}"/>
                </a:ext>
              </a:extLst>
            </p:cNvPr>
            <p:cNvSpPr/>
            <p:nvPr/>
          </p:nvSpPr>
          <p:spPr>
            <a:xfrm>
              <a:off x="2286000" y="3745226"/>
              <a:ext cx="13308496" cy="1224783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06353C-FAA6-4665-9500-F36E3A6524E2}"/>
              </a:ext>
            </a:extLst>
          </p:cNvPr>
          <p:cNvCxnSpPr>
            <a:cxnSpLocks/>
          </p:cNvCxnSpPr>
          <p:nvPr/>
        </p:nvCxnSpPr>
        <p:spPr>
          <a:xfrm flipV="1">
            <a:off x="810" y="6175429"/>
            <a:ext cx="18286380" cy="348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7289A3-6578-498F-ACC4-172244D2E403}"/>
              </a:ext>
            </a:extLst>
          </p:cNvPr>
          <p:cNvSpPr txBox="1"/>
          <p:nvPr/>
        </p:nvSpPr>
        <p:spPr>
          <a:xfrm>
            <a:off x="3543300" y="5219700"/>
            <a:ext cx="12153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NDS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경험을 활용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의료 서비스에 </a:t>
            </a:r>
            <a:r>
              <a:rPr lang="en-US" altLang="ko-KR" sz="3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NDS</a:t>
            </a:r>
            <a:r>
              <a:rPr lang="ko-KR" altLang="en-US" sz="3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3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sz="3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서비스를 적용 가능</a:t>
            </a:r>
          </a:p>
        </p:txBody>
      </p:sp>
      <p:pic>
        <p:nvPicPr>
          <p:cNvPr id="27" name="Picture 2" descr="화살표 빨간화살표">
            <a:extLst>
              <a:ext uri="{FF2B5EF4-FFF2-40B4-BE49-F238E27FC236}">
                <a16:creationId xmlns:a16="http://schemas.microsoft.com/office/drawing/2014/main" id="{080DD6A7-F530-4695-B42E-3B149BF7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4" b="90206" l="8880" r="89961">
                        <a14:foregroundMark x1="90347" y1="14948" x2="90347" y2="14948"/>
                        <a14:foregroundMark x1="90347" y1="14948" x2="90347" y2="14948"/>
                        <a14:foregroundMark x1="11197" y1="86082" x2="11197" y2="86082"/>
                        <a14:foregroundMark x1="11197" y1="86082" x2="8880" y2="90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24812">
            <a:off x="2139040" y="4811865"/>
            <a:ext cx="1203775" cy="104288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2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329</Words>
  <Application>Microsoft Office PowerPoint</Application>
  <PresentationFormat>사용자 지정</PresentationFormat>
  <Paragraphs>43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경기천년제목 Medium</vt:lpstr>
      <vt:lpstr>나눔스퀘어</vt:lpstr>
      <vt:lpstr>Calibri</vt:lpstr>
      <vt:lpstr>맑은 고딕</vt:lpstr>
      <vt:lpstr>마루 부리OTF 굵은</vt:lpstr>
      <vt:lpstr>경기천년제목 Light</vt:lpstr>
      <vt:lpstr>Arial</vt:lpstr>
      <vt:lpstr>나눔스퀘어 Bold</vt:lpstr>
      <vt:lpstr>?? ??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</cp:lastModifiedBy>
  <cp:revision>144</cp:revision>
  <dcterms:created xsi:type="dcterms:W3CDTF">2021-11-21T20:20:54Z</dcterms:created>
  <dcterms:modified xsi:type="dcterms:W3CDTF">2021-11-25T09:40:30Z</dcterms:modified>
</cp:coreProperties>
</file>